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65" r:id="rId5"/>
    <p:sldId id="258" r:id="rId6"/>
    <p:sldId id="257" r:id="rId7"/>
    <p:sldId id="267" r:id="rId8"/>
    <p:sldId id="263" r:id="rId9"/>
    <p:sldId id="268" r:id="rId10"/>
    <p:sldId id="266" r:id="rId11"/>
    <p:sldId id="269" r:id="rId12"/>
    <p:sldId id="25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62ACE-1241-2069-7C58-914A9CDA2A74}" v="34" dt="2022-12-08T12:49:38.908"/>
    <p1510:client id="{7D08C3B6-9365-6151-88D1-90394A73E035}" v="2" dt="2022-12-08T13:02:44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3F2DE-6D3B-4898-A8B3-5C0B6C45BC0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D38E5BE-8C99-44B1-9A1D-502A00D78CFC}">
      <dgm:prSet/>
      <dgm:spPr/>
      <dgm:t>
        <a:bodyPr/>
        <a:lstStyle/>
        <a:p>
          <a:r>
            <a:rPr lang="en-ZA" dirty="0"/>
            <a:t>Two-thirds of mankind live under the bread line.</a:t>
          </a:r>
          <a:endParaRPr lang="en-US" dirty="0"/>
        </a:p>
      </dgm:t>
    </dgm:pt>
    <dgm:pt modelId="{C37320E2-3C2E-41F2-B17C-7842FF0D8EB4}" type="parTrans" cxnId="{DE1B2861-8D6F-430C-A647-4C938F916764}">
      <dgm:prSet/>
      <dgm:spPr/>
      <dgm:t>
        <a:bodyPr/>
        <a:lstStyle/>
        <a:p>
          <a:endParaRPr lang="en-US"/>
        </a:p>
      </dgm:t>
    </dgm:pt>
    <dgm:pt modelId="{7C301E72-1468-4CBA-AAF5-A8288DFC3284}" type="sibTrans" cxnId="{DE1B2861-8D6F-430C-A647-4C938F916764}">
      <dgm:prSet/>
      <dgm:spPr/>
      <dgm:t>
        <a:bodyPr/>
        <a:lstStyle/>
        <a:p>
          <a:endParaRPr lang="en-US"/>
        </a:p>
      </dgm:t>
    </dgm:pt>
    <dgm:pt modelId="{A906874E-168F-4BD2-A4FC-CDEA431E2146}">
      <dgm:prSet/>
      <dgm:spPr/>
      <dgm:t>
        <a:bodyPr/>
        <a:lstStyle/>
        <a:p>
          <a:r>
            <a:rPr lang="en-ZA" dirty="0"/>
            <a:t>1 Billion illiterate</a:t>
          </a:r>
          <a:endParaRPr lang="en-US" dirty="0"/>
        </a:p>
      </dgm:t>
    </dgm:pt>
    <dgm:pt modelId="{70A425CA-AE92-4E23-968F-3726A92532DB}" type="parTrans" cxnId="{8BE4EE61-911F-4B72-8228-96A9E5A976F0}">
      <dgm:prSet/>
      <dgm:spPr/>
      <dgm:t>
        <a:bodyPr/>
        <a:lstStyle/>
        <a:p>
          <a:endParaRPr lang="en-US"/>
        </a:p>
      </dgm:t>
    </dgm:pt>
    <dgm:pt modelId="{7AC0AAEA-CCE2-4273-8EFB-81BCB2D21A95}" type="sibTrans" cxnId="{8BE4EE61-911F-4B72-8228-96A9E5A976F0}">
      <dgm:prSet/>
      <dgm:spPr/>
      <dgm:t>
        <a:bodyPr/>
        <a:lstStyle/>
        <a:p>
          <a:endParaRPr lang="en-US"/>
        </a:p>
      </dgm:t>
    </dgm:pt>
    <dgm:pt modelId="{8FDC2D89-E09C-42FD-8AB6-EFB35493E569}">
      <dgm:prSet/>
      <dgm:spPr/>
      <dgm:t>
        <a:bodyPr/>
        <a:lstStyle/>
        <a:p>
          <a:r>
            <a:rPr lang="en-ZA" dirty="0"/>
            <a:t>70% of children suffer from malnutrition</a:t>
          </a:r>
          <a:endParaRPr lang="en-US" dirty="0"/>
        </a:p>
      </dgm:t>
    </dgm:pt>
    <dgm:pt modelId="{3112996B-207E-48E7-9AFD-6207E15602C4}" type="parTrans" cxnId="{AE5AC4F8-B9F2-4533-80D8-A7AFAADA9E52}">
      <dgm:prSet/>
      <dgm:spPr/>
      <dgm:t>
        <a:bodyPr/>
        <a:lstStyle/>
        <a:p>
          <a:endParaRPr lang="en-US"/>
        </a:p>
      </dgm:t>
    </dgm:pt>
    <dgm:pt modelId="{86449015-84ED-4EAD-8D47-8A7684444902}" type="sibTrans" cxnId="{AE5AC4F8-B9F2-4533-80D8-A7AFAADA9E52}">
      <dgm:prSet/>
      <dgm:spPr/>
      <dgm:t>
        <a:bodyPr/>
        <a:lstStyle/>
        <a:p>
          <a:endParaRPr lang="en-US"/>
        </a:p>
      </dgm:t>
    </dgm:pt>
    <dgm:pt modelId="{809697E3-3E47-434C-BF0A-A4CCDAB76BCA}">
      <dgm:prSet/>
      <dgm:spPr/>
      <dgm:t>
        <a:bodyPr/>
        <a:lstStyle/>
        <a:p>
          <a:pPr rtl="0"/>
          <a:r>
            <a:rPr lang="en-ZA" dirty="0">
              <a:latin typeface="Calibri Light" panose="020F0302020204030204"/>
            </a:rPr>
            <a:t>Just to name a few</a:t>
          </a:r>
          <a:endParaRPr lang="en-US" dirty="0"/>
        </a:p>
      </dgm:t>
    </dgm:pt>
    <dgm:pt modelId="{98280D3B-4D52-4C3A-B56A-D9486E3DB7C9}" type="parTrans" cxnId="{D70A41D5-BCC5-479F-9FC5-35763F746954}">
      <dgm:prSet/>
      <dgm:spPr/>
      <dgm:t>
        <a:bodyPr/>
        <a:lstStyle/>
        <a:p>
          <a:endParaRPr lang="en-US"/>
        </a:p>
      </dgm:t>
    </dgm:pt>
    <dgm:pt modelId="{71CAE244-0D1A-4141-9A87-6E41D7E086BF}" type="sibTrans" cxnId="{D70A41D5-BCC5-479F-9FC5-35763F746954}">
      <dgm:prSet/>
      <dgm:spPr/>
      <dgm:t>
        <a:bodyPr/>
        <a:lstStyle/>
        <a:p>
          <a:endParaRPr lang="en-US"/>
        </a:p>
      </dgm:t>
    </dgm:pt>
    <dgm:pt modelId="{A53FA555-14E2-42DC-9442-6F5E0CAC883D}" type="pres">
      <dgm:prSet presAssocID="{A4A3F2DE-6D3B-4898-A8B3-5C0B6C45BC0E}" presName="vert0" presStyleCnt="0">
        <dgm:presLayoutVars>
          <dgm:dir/>
          <dgm:animOne val="branch"/>
          <dgm:animLvl val="lvl"/>
        </dgm:presLayoutVars>
      </dgm:prSet>
      <dgm:spPr/>
    </dgm:pt>
    <dgm:pt modelId="{69A4D88D-34DA-47E7-9A62-B1C67B5E53F7}" type="pres">
      <dgm:prSet presAssocID="{4D38E5BE-8C99-44B1-9A1D-502A00D78CFC}" presName="thickLine" presStyleLbl="alignNode1" presStyleIdx="0" presStyleCnt="4"/>
      <dgm:spPr/>
    </dgm:pt>
    <dgm:pt modelId="{4D80A967-67ED-40BE-8E31-66317D2ED75D}" type="pres">
      <dgm:prSet presAssocID="{4D38E5BE-8C99-44B1-9A1D-502A00D78CFC}" presName="horz1" presStyleCnt="0"/>
      <dgm:spPr/>
    </dgm:pt>
    <dgm:pt modelId="{DD52C6BC-C82E-4519-AC36-4434D53845C7}" type="pres">
      <dgm:prSet presAssocID="{4D38E5BE-8C99-44B1-9A1D-502A00D78CFC}" presName="tx1" presStyleLbl="revTx" presStyleIdx="0" presStyleCnt="4"/>
      <dgm:spPr/>
    </dgm:pt>
    <dgm:pt modelId="{227D4831-F0DC-4D37-9910-B5BAEB094444}" type="pres">
      <dgm:prSet presAssocID="{4D38E5BE-8C99-44B1-9A1D-502A00D78CFC}" presName="vert1" presStyleCnt="0"/>
      <dgm:spPr/>
    </dgm:pt>
    <dgm:pt modelId="{48694408-ABD5-4668-8A4C-697187DDE244}" type="pres">
      <dgm:prSet presAssocID="{A906874E-168F-4BD2-A4FC-CDEA431E2146}" presName="thickLine" presStyleLbl="alignNode1" presStyleIdx="1" presStyleCnt="4"/>
      <dgm:spPr/>
    </dgm:pt>
    <dgm:pt modelId="{65B2F392-3340-474A-B212-8B247E905CAA}" type="pres">
      <dgm:prSet presAssocID="{A906874E-168F-4BD2-A4FC-CDEA431E2146}" presName="horz1" presStyleCnt="0"/>
      <dgm:spPr/>
    </dgm:pt>
    <dgm:pt modelId="{F023096A-628F-4CC1-91D1-0256B1130E5C}" type="pres">
      <dgm:prSet presAssocID="{A906874E-168F-4BD2-A4FC-CDEA431E2146}" presName="tx1" presStyleLbl="revTx" presStyleIdx="1" presStyleCnt="4"/>
      <dgm:spPr/>
    </dgm:pt>
    <dgm:pt modelId="{CE2582E4-846C-4DC8-99C7-8D7E29E9B197}" type="pres">
      <dgm:prSet presAssocID="{A906874E-168F-4BD2-A4FC-CDEA431E2146}" presName="vert1" presStyleCnt="0"/>
      <dgm:spPr/>
    </dgm:pt>
    <dgm:pt modelId="{69AA3EA0-B154-4EBA-BFA1-D76E9FC28C30}" type="pres">
      <dgm:prSet presAssocID="{8FDC2D89-E09C-42FD-8AB6-EFB35493E569}" presName="thickLine" presStyleLbl="alignNode1" presStyleIdx="2" presStyleCnt="4"/>
      <dgm:spPr/>
    </dgm:pt>
    <dgm:pt modelId="{05BBBFA5-A90D-4BBA-BB71-98A34A832E28}" type="pres">
      <dgm:prSet presAssocID="{8FDC2D89-E09C-42FD-8AB6-EFB35493E569}" presName="horz1" presStyleCnt="0"/>
      <dgm:spPr/>
    </dgm:pt>
    <dgm:pt modelId="{65CD1CEF-AAFA-491B-BF36-23337BDC001F}" type="pres">
      <dgm:prSet presAssocID="{8FDC2D89-E09C-42FD-8AB6-EFB35493E569}" presName="tx1" presStyleLbl="revTx" presStyleIdx="2" presStyleCnt="4"/>
      <dgm:spPr/>
    </dgm:pt>
    <dgm:pt modelId="{FA13F49D-6E4E-4D37-8AD8-55ABD1D741A2}" type="pres">
      <dgm:prSet presAssocID="{8FDC2D89-E09C-42FD-8AB6-EFB35493E569}" presName="vert1" presStyleCnt="0"/>
      <dgm:spPr/>
    </dgm:pt>
    <dgm:pt modelId="{00C5253E-0F24-4998-B8A1-7DB0B62DD891}" type="pres">
      <dgm:prSet presAssocID="{809697E3-3E47-434C-BF0A-A4CCDAB76BCA}" presName="thickLine" presStyleLbl="alignNode1" presStyleIdx="3" presStyleCnt="4"/>
      <dgm:spPr/>
    </dgm:pt>
    <dgm:pt modelId="{72E97DF5-7811-430C-9784-B7F53A0C2B1E}" type="pres">
      <dgm:prSet presAssocID="{809697E3-3E47-434C-BF0A-A4CCDAB76BCA}" presName="horz1" presStyleCnt="0"/>
      <dgm:spPr/>
    </dgm:pt>
    <dgm:pt modelId="{90CC494B-2282-4D88-BA48-6658C1C71860}" type="pres">
      <dgm:prSet presAssocID="{809697E3-3E47-434C-BF0A-A4CCDAB76BCA}" presName="tx1" presStyleLbl="revTx" presStyleIdx="3" presStyleCnt="4"/>
      <dgm:spPr/>
    </dgm:pt>
    <dgm:pt modelId="{421D810F-ED7B-4B6F-8A8B-3F9C424A333B}" type="pres">
      <dgm:prSet presAssocID="{809697E3-3E47-434C-BF0A-A4CCDAB76BCA}" presName="vert1" presStyleCnt="0"/>
      <dgm:spPr/>
    </dgm:pt>
  </dgm:ptLst>
  <dgm:cxnLst>
    <dgm:cxn modelId="{8DB49915-F02A-4C7F-9287-C27D33FAFBBA}" type="presOf" srcId="{4D38E5BE-8C99-44B1-9A1D-502A00D78CFC}" destId="{DD52C6BC-C82E-4519-AC36-4434D53845C7}" srcOrd="0" destOrd="0" presId="urn:microsoft.com/office/officeart/2008/layout/LinedList"/>
    <dgm:cxn modelId="{DE1B2861-8D6F-430C-A647-4C938F916764}" srcId="{A4A3F2DE-6D3B-4898-A8B3-5C0B6C45BC0E}" destId="{4D38E5BE-8C99-44B1-9A1D-502A00D78CFC}" srcOrd="0" destOrd="0" parTransId="{C37320E2-3C2E-41F2-B17C-7842FF0D8EB4}" sibTransId="{7C301E72-1468-4CBA-AAF5-A8288DFC3284}"/>
    <dgm:cxn modelId="{8BE4EE61-911F-4B72-8228-96A9E5A976F0}" srcId="{A4A3F2DE-6D3B-4898-A8B3-5C0B6C45BC0E}" destId="{A906874E-168F-4BD2-A4FC-CDEA431E2146}" srcOrd="1" destOrd="0" parTransId="{70A425CA-AE92-4E23-968F-3726A92532DB}" sibTransId="{7AC0AAEA-CCE2-4273-8EFB-81BCB2D21A95}"/>
    <dgm:cxn modelId="{1E5B6F70-09F8-4141-AC86-8A42DBF64E30}" type="presOf" srcId="{A4A3F2DE-6D3B-4898-A8B3-5C0B6C45BC0E}" destId="{A53FA555-14E2-42DC-9442-6F5E0CAC883D}" srcOrd="0" destOrd="0" presId="urn:microsoft.com/office/officeart/2008/layout/LinedList"/>
    <dgm:cxn modelId="{25A3AE70-6AFD-4E93-9741-2744FF8B6EB6}" type="presOf" srcId="{A906874E-168F-4BD2-A4FC-CDEA431E2146}" destId="{F023096A-628F-4CC1-91D1-0256B1130E5C}" srcOrd="0" destOrd="0" presId="urn:microsoft.com/office/officeart/2008/layout/LinedList"/>
    <dgm:cxn modelId="{D70A41D5-BCC5-479F-9FC5-35763F746954}" srcId="{A4A3F2DE-6D3B-4898-A8B3-5C0B6C45BC0E}" destId="{809697E3-3E47-434C-BF0A-A4CCDAB76BCA}" srcOrd="3" destOrd="0" parTransId="{98280D3B-4D52-4C3A-B56A-D9486E3DB7C9}" sibTransId="{71CAE244-0D1A-4141-9A87-6E41D7E086BF}"/>
    <dgm:cxn modelId="{5ECD60D8-7987-4558-A79F-1F4A2D97C15C}" type="presOf" srcId="{809697E3-3E47-434C-BF0A-A4CCDAB76BCA}" destId="{90CC494B-2282-4D88-BA48-6658C1C71860}" srcOrd="0" destOrd="0" presId="urn:microsoft.com/office/officeart/2008/layout/LinedList"/>
    <dgm:cxn modelId="{93609BF7-3C38-48E4-B4F7-EC3AE8546FDF}" type="presOf" srcId="{8FDC2D89-E09C-42FD-8AB6-EFB35493E569}" destId="{65CD1CEF-AAFA-491B-BF36-23337BDC001F}" srcOrd="0" destOrd="0" presId="urn:microsoft.com/office/officeart/2008/layout/LinedList"/>
    <dgm:cxn modelId="{AE5AC4F8-B9F2-4533-80D8-A7AFAADA9E52}" srcId="{A4A3F2DE-6D3B-4898-A8B3-5C0B6C45BC0E}" destId="{8FDC2D89-E09C-42FD-8AB6-EFB35493E569}" srcOrd="2" destOrd="0" parTransId="{3112996B-207E-48E7-9AFD-6207E15602C4}" sibTransId="{86449015-84ED-4EAD-8D47-8A7684444902}"/>
    <dgm:cxn modelId="{8C0DF94A-1A05-46D8-B9CC-75596E2887FD}" type="presParOf" srcId="{A53FA555-14E2-42DC-9442-6F5E0CAC883D}" destId="{69A4D88D-34DA-47E7-9A62-B1C67B5E53F7}" srcOrd="0" destOrd="0" presId="urn:microsoft.com/office/officeart/2008/layout/LinedList"/>
    <dgm:cxn modelId="{404577F1-87B5-4D55-A586-32F977D27926}" type="presParOf" srcId="{A53FA555-14E2-42DC-9442-6F5E0CAC883D}" destId="{4D80A967-67ED-40BE-8E31-66317D2ED75D}" srcOrd="1" destOrd="0" presId="urn:microsoft.com/office/officeart/2008/layout/LinedList"/>
    <dgm:cxn modelId="{AC772E9A-D944-478E-A4F4-6E020493B177}" type="presParOf" srcId="{4D80A967-67ED-40BE-8E31-66317D2ED75D}" destId="{DD52C6BC-C82E-4519-AC36-4434D53845C7}" srcOrd="0" destOrd="0" presId="urn:microsoft.com/office/officeart/2008/layout/LinedList"/>
    <dgm:cxn modelId="{5FB242F8-EFE8-4BAB-A5AA-AC5565CFDDB4}" type="presParOf" srcId="{4D80A967-67ED-40BE-8E31-66317D2ED75D}" destId="{227D4831-F0DC-4D37-9910-B5BAEB094444}" srcOrd="1" destOrd="0" presId="urn:microsoft.com/office/officeart/2008/layout/LinedList"/>
    <dgm:cxn modelId="{F703AF9A-238D-4E5C-B6B9-88180C5FA4BA}" type="presParOf" srcId="{A53FA555-14E2-42DC-9442-6F5E0CAC883D}" destId="{48694408-ABD5-4668-8A4C-697187DDE244}" srcOrd="2" destOrd="0" presId="urn:microsoft.com/office/officeart/2008/layout/LinedList"/>
    <dgm:cxn modelId="{A8E2ED0B-F91B-4BFA-A388-B45D9CC26BE5}" type="presParOf" srcId="{A53FA555-14E2-42DC-9442-6F5E0CAC883D}" destId="{65B2F392-3340-474A-B212-8B247E905CAA}" srcOrd="3" destOrd="0" presId="urn:microsoft.com/office/officeart/2008/layout/LinedList"/>
    <dgm:cxn modelId="{4BFD8C8C-BED3-47F9-825C-6398845C5F9E}" type="presParOf" srcId="{65B2F392-3340-474A-B212-8B247E905CAA}" destId="{F023096A-628F-4CC1-91D1-0256B1130E5C}" srcOrd="0" destOrd="0" presId="urn:microsoft.com/office/officeart/2008/layout/LinedList"/>
    <dgm:cxn modelId="{D08A53B2-4E00-4A91-BE37-830F3150A5AD}" type="presParOf" srcId="{65B2F392-3340-474A-B212-8B247E905CAA}" destId="{CE2582E4-846C-4DC8-99C7-8D7E29E9B197}" srcOrd="1" destOrd="0" presId="urn:microsoft.com/office/officeart/2008/layout/LinedList"/>
    <dgm:cxn modelId="{55BD1B1D-BF24-4E1A-B6D3-43B2C01EE60B}" type="presParOf" srcId="{A53FA555-14E2-42DC-9442-6F5E0CAC883D}" destId="{69AA3EA0-B154-4EBA-BFA1-D76E9FC28C30}" srcOrd="4" destOrd="0" presId="urn:microsoft.com/office/officeart/2008/layout/LinedList"/>
    <dgm:cxn modelId="{369D345A-A5F0-42D0-B718-952CEA56F024}" type="presParOf" srcId="{A53FA555-14E2-42DC-9442-6F5E0CAC883D}" destId="{05BBBFA5-A90D-4BBA-BB71-98A34A832E28}" srcOrd="5" destOrd="0" presId="urn:microsoft.com/office/officeart/2008/layout/LinedList"/>
    <dgm:cxn modelId="{ECA09B30-FC94-49F2-922A-1806CDBB7D30}" type="presParOf" srcId="{05BBBFA5-A90D-4BBA-BB71-98A34A832E28}" destId="{65CD1CEF-AAFA-491B-BF36-23337BDC001F}" srcOrd="0" destOrd="0" presId="urn:microsoft.com/office/officeart/2008/layout/LinedList"/>
    <dgm:cxn modelId="{475082C9-28BC-4810-A861-BC4FF485F408}" type="presParOf" srcId="{05BBBFA5-A90D-4BBA-BB71-98A34A832E28}" destId="{FA13F49D-6E4E-4D37-8AD8-55ABD1D741A2}" srcOrd="1" destOrd="0" presId="urn:microsoft.com/office/officeart/2008/layout/LinedList"/>
    <dgm:cxn modelId="{F475F254-9C1B-44D3-A88E-181C06B0A3CC}" type="presParOf" srcId="{A53FA555-14E2-42DC-9442-6F5E0CAC883D}" destId="{00C5253E-0F24-4998-B8A1-7DB0B62DD891}" srcOrd="6" destOrd="0" presId="urn:microsoft.com/office/officeart/2008/layout/LinedList"/>
    <dgm:cxn modelId="{95F0D2D9-C661-472C-ABFF-5AF7C43CE510}" type="presParOf" srcId="{A53FA555-14E2-42DC-9442-6F5E0CAC883D}" destId="{72E97DF5-7811-430C-9784-B7F53A0C2B1E}" srcOrd="7" destOrd="0" presId="urn:microsoft.com/office/officeart/2008/layout/LinedList"/>
    <dgm:cxn modelId="{463FC334-33F7-4611-A10E-D13EEA578663}" type="presParOf" srcId="{72E97DF5-7811-430C-9784-B7F53A0C2B1E}" destId="{90CC494B-2282-4D88-BA48-6658C1C71860}" srcOrd="0" destOrd="0" presId="urn:microsoft.com/office/officeart/2008/layout/LinedList"/>
    <dgm:cxn modelId="{306330E2-0FA1-4320-ABDC-CC1E9C22F4BF}" type="presParOf" srcId="{72E97DF5-7811-430C-9784-B7F53A0C2B1E}" destId="{421D810F-ED7B-4B6F-8A8B-3F9C424A33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4D88D-34DA-47E7-9A62-B1C67B5E53F7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C6BC-C82E-4519-AC36-4434D53845C7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800" kern="1200" dirty="0"/>
            <a:t>Two-thirds of mankind live under the bread line.</a:t>
          </a:r>
          <a:endParaRPr lang="en-US" sz="3800" kern="1200" dirty="0"/>
        </a:p>
      </dsp:txBody>
      <dsp:txXfrm>
        <a:off x="0" y="0"/>
        <a:ext cx="6900512" cy="1384035"/>
      </dsp:txXfrm>
    </dsp:sp>
    <dsp:sp modelId="{48694408-ABD5-4668-8A4C-697187DDE24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096A-628F-4CC1-91D1-0256B1130E5C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800" kern="1200" dirty="0"/>
            <a:t>1 Billion illiterate</a:t>
          </a:r>
          <a:endParaRPr lang="en-US" sz="3800" kern="1200" dirty="0"/>
        </a:p>
      </dsp:txBody>
      <dsp:txXfrm>
        <a:off x="0" y="1384035"/>
        <a:ext cx="6900512" cy="1384035"/>
      </dsp:txXfrm>
    </dsp:sp>
    <dsp:sp modelId="{69AA3EA0-B154-4EBA-BFA1-D76E9FC28C3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D1CEF-AAFA-491B-BF36-23337BDC001F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800" kern="1200" dirty="0"/>
            <a:t>70% of children suffer from malnutrition</a:t>
          </a:r>
          <a:endParaRPr lang="en-US" sz="3800" kern="1200" dirty="0"/>
        </a:p>
      </dsp:txBody>
      <dsp:txXfrm>
        <a:off x="0" y="2768070"/>
        <a:ext cx="6900512" cy="1384035"/>
      </dsp:txXfrm>
    </dsp:sp>
    <dsp:sp modelId="{00C5253E-0F24-4998-B8A1-7DB0B62DD891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C494B-2282-4D88-BA48-6658C1C7186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800" kern="1200" dirty="0">
              <a:latin typeface="Calibri Light" panose="020F0302020204030204"/>
            </a:rPr>
            <a:t>Just to name a few</a:t>
          </a:r>
          <a:endParaRPr lang="en-US" sz="3800" kern="1200" dirty="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11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02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24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80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12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0761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15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704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20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67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000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44EE-C389-4A30-840F-476806D6FD5B}" type="datetimeFigureOut">
              <a:rPr lang="en-ZA" smtClean="0"/>
              <a:t>2022/12/09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AD636-15D1-4A60-9A72-88123BEF995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079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6010" y="2242539"/>
            <a:ext cx="7459980" cy="1425924"/>
          </a:xfrm>
        </p:spPr>
        <p:txBody>
          <a:bodyPr>
            <a:normAutofit/>
          </a:bodyPr>
          <a:lstStyle/>
          <a:p>
            <a:r>
              <a:rPr lang="en-ZA" sz="5400" b="1"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Ending Poverty</a:t>
            </a:r>
            <a:endParaRPr lang="en-ZA" sz="5400"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6010" y="3884037"/>
            <a:ext cx="7459980" cy="468888"/>
          </a:xfrm>
        </p:spPr>
        <p:txBody>
          <a:bodyPr>
            <a:normAutofit/>
          </a:bodyPr>
          <a:lstStyle/>
          <a:p>
            <a:r>
              <a:rPr lang="en-ZA" dirty="0"/>
              <a:t>By Abe Loewe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3438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ZA" sz="5400"/>
              <a:t>Poverty is caused by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lvl="0"/>
            <a:r>
              <a:rPr lang="en-ZA" sz="2200"/>
              <a:t>calamity </a:t>
            </a:r>
          </a:p>
          <a:p>
            <a:pPr lvl="0"/>
            <a:r>
              <a:rPr lang="en-ZA" sz="2200"/>
              <a:t>personal sin </a:t>
            </a:r>
          </a:p>
          <a:p>
            <a:pPr lvl="0"/>
            <a:r>
              <a:rPr lang="en-ZA" sz="2200"/>
              <a:t>oppression</a:t>
            </a:r>
          </a:p>
          <a:p>
            <a:endParaRPr lang="en-ZA" sz="2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522" r="97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1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ZA" sz="5400">
                <a:solidFill>
                  <a:srgbClr val="FFFFFF"/>
                </a:solidFill>
              </a:rPr>
              <a:t>God’s continued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ZA" sz="2200" dirty="0"/>
              <a:t>Completed work of Jesus</a:t>
            </a:r>
          </a:p>
          <a:p>
            <a:r>
              <a:rPr lang="en-ZA" sz="2200" dirty="0"/>
              <a:t>Holy Spirit in and on believers</a:t>
            </a:r>
            <a:endParaRPr lang="en-ZA" sz="2200" dirty="0">
              <a:cs typeface="Calibri"/>
            </a:endParaRPr>
          </a:p>
          <a:p>
            <a:r>
              <a:rPr lang="en-ZA" sz="2200" dirty="0"/>
              <a:t>Free from sin, sickness, Satan</a:t>
            </a:r>
            <a:endParaRPr lang="en-ZA" sz="2200" dirty="0">
              <a:cs typeface="Calibri"/>
            </a:endParaRPr>
          </a:p>
          <a:p>
            <a:r>
              <a:rPr lang="en-ZA" sz="2200" dirty="0"/>
              <a:t>Manifest Sons</a:t>
            </a:r>
            <a:endParaRPr lang="en-ZA" sz="2200" dirty="0">
              <a:cs typeface="Calibri"/>
            </a:endParaRPr>
          </a:p>
          <a:p>
            <a:endParaRPr lang="en-ZA" sz="2200"/>
          </a:p>
        </p:txBody>
      </p:sp>
    </p:spTree>
    <p:extLst>
      <p:ext uri="{BB962C8B-B14F-4D97-AF65-F5344CB8AC3E}">
        <p14:creationId xmlns:p14="http://schemas.microsoft.com/office/powerpoint/2010/main" val="40940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4600"/>
              <a:t>The Body of Christ as the Answer</a:t>
            </a:r>
            <a:endParaRPr lang="en-ZA" sz="4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708993"/>
            <a:ext cx="5458968" cy="5440013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lvl="0"/>
            <a:r>
              <a:rPr lang="en-ZA" sz="2200" dirty="0"/>
              <a:t>True disciples will aid the widows and orphans, welcome the stranger and the refugee, and help the destitute.</a:t>
            </a:r>
            <a:endParaRPr lang="en-ZA" sz="2200" dirty="0">
              <a:cs typeface="Calibri"/>
            </a:endParaRPr>
          </a:p>
          <a:p>
            <a:pPr lvl="0"/>
            <a:r>
              <a:rPr lang="en-ZA" sz="2200" dirty="0"/>
              <a:t>Membership in God’s kingdom brings love that releases guilt, heals bitterness, and breaks the power of drunkenness, immorality, and gambling</a:t>
            </a:r>
            <a:r>
              <a:rPr lang="en-US" sz="2200" dirty="0"/>
              <a:t>.</a:t>
            </a:r>
            <a:endParaRPr lang="en-ZA" sz="2200" dirty="0"/>
          </a:p>
          <a:p>
            <a:r>
              <a:rPr lang="en-ZA" sz="2200" dirty="0"/>
              <a:t>Disciples defend the oppressed poor by bringing justice</a:t>
            </a:r>
            <a:r>
              <a:rPr lang="en-US" sz="2200" dirty="0"/>
              <a:t>. (Grigg)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5787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5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37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Conclusion</a:t>
            </a:r>
            <a:endParaRPr lang="en-ZA">
              <a:solidFill>
                <a:srgbClr val="FFFFFF"/>
              </a:solidFill>
            </a:endParaRPr>
          </a:p>
        </p:txBody>
      </p:sp>
      <p:sp>
        <p:nvSpPr>
          <p:cNvPr id="54" name="Arc 3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ZA" dirty="0"/>
              <a:t>Although man’s plans are impressive the corruptibleness of man’s heart undermines his own brilliant ideals.</a:t>
            </a:r>
            <a:endParaRPr lang="en-ZA" dirty="0">
              <a:cs typeface="Calibri"/>
            </a:endParaRPr>
          </a:p>
          <a:p>
            <a:r>
              <a:rPr lang="en-ZA" dirty="0">
                <a:solidFill>
                  <a:srgbClr val="FF0000"/>
                </a:solidFill>
              </a:rPr>
              <a:t>Discipleship</a:t>
            </a:r>
            <a:endParaRPr lang="en-ZA" dirty="0">
              <a:solidFill>
                <a:srgbClr val="FF0000"/>
              </a:solidFill>
              <a:cs typeface="Calibri"/>
            </a:endParaRPr>
          </a:p>
          <a:p>
            <a:r>
              <a:rPr lang="en-ZA" dirty="0"/>
              <a:t> Let us make a </a:t>
            </a:r>
            <a:r>
              <a:rPr lang="en-US" dirty="0"/>
              <a:t>lasting change by </a:t>
            </a:r>
            <a:r>
              <a:rPr lang="en-ZA" dirty="0"/>
              <a:t>following in the footsteps of the early church who had no needy persons among themselves.</a:t>
            </a:r>
            <a:endParaRPr lang="en-ZA" dirty="0">
              <a:cs typeface="Calibri"/>
            </a:endParaRPr>
          </a:p>
          <a:p>
            <a:endParaRPr lang="en-ZA"/>
          </a:p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636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scussion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6273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ZA" sz="4000" dirty="0"/>
              <a:t>Can poverty be ended?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ZA" sz="2000" dirty="0"/>
              <a:t>Are the UN’s Sustainable Development Goals the solution?</a:t>
            </a:r>
          </a:p>
          <a:p>
            <a:r>
              <a:rPr lang="en-ZA" sz="2000" dirty="0"/>
              <a:t>Can mankind end poverty or are there deeper problems that mankind cannot solve on their own?</a:t>
            </a:r>
          </a:p>
          <a:p>
            <a:endParaRPr lang="en-ZA" sz="2000"/>
          </a:p>
        </p:txBody>
      </p:sp>
    </p:spTree>
    <p:extLst>
      <p:ext uri="{BB962C8B-B14F-4D97-AF65-F5344CB8AC3E}">
        <p14:creationId xmlns:p14="http://schemas.microsoft.com/office/powerpoint/2010/main" val="30323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ZA" sz="5400"/>
              <a:t>Man’s Solutions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ZA" sz="2200"/>
              <a:t>UN SDG’s</a:t>
            </a:r>
          </a:p>
          <a:p>
            <a:r>
              <a:rPr lang="en-US" sz="2200"/>
              <a:t>Sustainable City</a:t>
            </a:r>
            <a:endParaRPr lang="en-ZA" sz="2200"/>
          </a:p>
          <a:p>
            <a:endParaRPr lang="en-ZA" sz="2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" r="2" b="2"/>
          <a:stretch/>
        </p:blipFill>
        <p:spPr>
          <a:xfrm>
            <a:off x="5311702" y="10"/>
            <a:ext cx="6878775" cy="708210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46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ZA" sz="5400"/>
              <a:t>SDGs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1497889"/>
            <a:ext cx="5458968" cy="3862221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ZA" sz="2200"/>
              <a:t>The 2030 Agenda for Sustainable Development, adopted by all United Nations Member States in 2015, provides a shared blueprint for peace and prosperity for people and the planet, now and into the future.’</a:t>
            </a:r>
          </a:p>
        </p:txBody>
      </p:sp>
    </p:spTree>
    <p:extLst>
      <p:ext uri="{BB962C8B-B14F-4D97-AF65-F5344CB8AC3E}">
        <p14:creationId xmlns:p14="http://schemas.microsoft.com/office/powerpoint/2010/main" val="404674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/>
              <a:t>Sustainable City</a:t>
            </a:r>
            <a:br>
              <a:rPr lang="en-ZA" sz="5000" b="1"/>
            </a:br>
            <a:endParaRPr lang="en-ZA" sz="500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ZA" sz="2200"/>
              <a:t>‘</a:t>
            </a:r>
            <a:r>
              <a:rPr lang="en-ZA" sz="2200" i="1"/>
              <a:t>A sustainable city is a vibrant human settlement that provides ample opportunities, in harmony with the natural environment, to create dignified lives for all citizens.’ (Gary Gardner)</a:t>
            </a:r>
            <a:endParaRPr lang="en-ZA" sz="2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47" y="640080"/>
            <a:ext cx="433677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ZA" sz="5400"/>
              <a:t>Can Mankind?</a:t>
            </a:r>
            <a:br>
              <a:rPr lang="en-ZA" sz="5400"/>
            </a:br>
            <a:endParaRPr lang="en-ZA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ZA" sz="2000"/>
              <a:t>Can</a:t>
            </a:r>
            <a:r>
              <a:rPr lang="en-US" sz="2000"/>
              <a:t> mankind succeed in ‘ending poverty and </a:t>
            </a:r>
            <a:r>
              <a:rPr lang="en-ZA" sz="2000"/>
              <a:t>maintain peace and prosperity’ </a:t>
            </a:r>
            <a:r>
              <a:rPr lang="en-US" sz="2000"/>
              <a:t>as stated in the UN’s SDGs. </a:t>
            </a:r>
          </a:p>
          <a:p>
            <a:r>
              <a:rPr lang="en-US" sz="2000"/>
              <a:t>T</a:t>
            </a:r>
            <a:r>
              <a:rPr lang="en-ZA" sz="2000"/>
              <a:t>he chances of political will overcoming the problem of systemic inequality and exploitation appear slim.’ Gardner suggests that city governments are now the last hope. (Gary Gardner)</a:t>
            </a:r>
          </a:p>
          <a:p>
            <a:pPr lvl="0"/>
            <a:endParaRPr lang="en-ZA" sz="2000"/>
          </a:p>
          <a:p>
            <a:endParaRPr lang="en-ZA" sz="20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2" r="955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33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ZA" sz="5400"/>
              <a:t>God’s plan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ZA" sz="2200"/>
              <a:t>Garden of Eden</a:t>
            </a:r>
          </a:p>
          <a:p>
            <a:r>
              <a:rPr lang="en-ZA" sz="2200"/>
              <a:t>Exodus</a:t>
            </a:r>
          </a:p>
          <a:p>
            <a:r>
              <a:rPr lang="en-ZA" sz="2200"/>
              <a:t>Jubilee</a:t>
            </a:r>
          </a:p>
          <a:p>
            <a:r>
              <a:rPr lang="en-ZA" sz="2200"/>
              <a:t>Revelations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25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16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FFFFFF"/>
                </a:solidFill>
              </a:rPr>
              <a:t>What went wrong?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ZA" dirty="0"/>
              <a:t>Hugo </a:t>
            </a:r>
            <a:r>
              <a:rPr lang="en-ZA" dirty="0" err="1"/>
              <a:t>Assmann</a:t>
            </a:r>
            <a:r>
              <a:rPr lang="en-ZA" dirty="0"/>
              <a:t>: “We are beginning to realize what we are in history: not merely underdeveloped peoples in the sense of "not yet sufficiently developed," but peoples "kept in a state of underdevelopment": dominated and oppressed peoples-which is a very different thing”.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45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ZA" sz="5400"/>
              <a:t>Current situation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406A40-07D3-0030-DD33-AD2002C93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34460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4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396</Words>
  <Application>Microsoft Macintosh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Ending Poverty</vt:lpstr>
      <vt:lpstr>Can poverty be ended?</vt:lpstr>
      <vt:lpstr>Man’s Solutions</vt:lpstr>
      <vt:lpstr>SDGs</vt:lpstr>
      <vt:lpstr>Sustainable City </vt:lpstr>
      <vt:lpstr>Can Mankind? </vt:lpstr>
      <vt:lpstr>God’s plan</vt:lpstr>
      <vt:lpstr>What went wrong?</vt:lpstr>
      <vt:lpstr>Current situation</vt:lpstr>
      <vt:lpstr>Poverty is caused by</vt:lpstr>
      <vt:lpstr>God’s continued plan</vt:lpstr>
      <vt:lpstr>The Body of Christ as the Answer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Visions for the Ideal City</dc:title>
  <dc:creator>Carsten Liebich</dc:creator>
  <cp:lastModifiedBy>Viv Grigg</cp:lastModifiedBy>
  <cp:revision>72</cp:revision>
  <dcterms:created xsi:type="dcterms:W3CDTF">2022-11-16T03:40:27Z</dcterms:created>
  <dcterms:modified xsi:type="dcterms:W3CDTF">2022-12-09T18:26:45Z</dcterms:modified>
</cp:coreProperties>
</file>